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77" r:id="rId4"/>
    <p:sldId id="278" r:id="rId5"/>
    <p:sldId id="279" r:id="rId6"/>
    <p:sldId id="281" r:id="rId7"/>
    <p:sldId id="282" r:id="rId8"/>
    <p:sldId id="285" r:id="rId9"/>
    <p:sldId id="286" r:id="rId10"/>
    <p:sldId id="284" r:id="rId11"/>
    <p:sldId id="288" r:id="rId12"/>
    <p:sldId id="287" r:id="rId13"/>
    <p:sldId id="289" r:id="rId14"/>
    <p:sldId id="260" r:id="rId15"/>
    <p:sldId id="261" r:id="rId16"/>
    <p:sldId id="290" r:id="rId17"/>
    <p:sldId id="292" r:id="rId18"/>
    <p:sldId id="262" r:id="rId19"/>
    <p:sldId id="263" r:id="rId20"/>
    <p:sldId id="264" r:id="rId21"/>
    <p:sldId id="265" r:id="rId22"/>
    <p:sldId id="293" r:id="rId23"/>
    <p:sldId id="266" r:id="rId24"/>
    <p:sldId id="267" r:id="rId25"/>
    <p:sldId id="268" r:id="rId26"/>
    <p:sldId id="294" r:id="rId27"/>
    <p:sldId id="269" r:id="rId28"/>
    <p:sldId id="296" r:id="rId29"/>
    <p:sldId id="297" r:id="rId30"/>
    <p:sldId id="270" r:id="rId31"/>
    <p:sldId id="271" r:id="rId32"/>
    <p:sldId id="272" r:id="rId33"/>
    <p:sldId id="273" r:id="rId34"/>
    <p:sldId id="298" r:id="rId35"/>
    <p:sldId id="299" r:id="rId36"/>
    <p:sldId id="300" r:id="rId37"/>
    <p:sldId id="274" r:id="rId38"/>
    <p:sldId id="275" r:id="rId39"/>
    <p:sldId id="276" r:id="rId40"/>
    <p:sldId id="301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AE4703A-A035-42AC-A98B-AE780CE5C28F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7848600" cy="1927225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Методические рекомендации по вопросам введения ФГОС основного общего образования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58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со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Стандартом обязательными являются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следующие предметные области: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lnSpcReduction="10000"/>
          </a:bodyPr>
          <a:lstStyle/>
          <a:p>
            <a:r>
              <a:rPr lang="ru-RU" sz="1600" b="1" dirty="0" smtClean="0"/>
              <a:t>Филология</a:t>
            </a:r>
          </a:p>
          <a:p>
            <a:r>
              <a:rPr lang="ru-RU" sz="1600" dirty="0" smtClean="0"/>
              <a:t>учебные предметы «</a:t>
            </a:r>
            <a:r>
              <a:rPr lang="ru-RU" sz="1600" dirty="0"/>
              <a:t>Русский </a:t>
            </a:r>
            <a:r>
              <a:rPr lang="ru-RU" sz="1600" dirty="0" smtClean="0"/>
              <a:t>язык. Родной язык», Литература. Родная литература», «Иностранный язык. Второй иностранный язык»</a:t>
            </a:r>
          </a:p>
          <a:p>
            <a:r>
              <a:rPr lang="ru-RU" sz="1600" b="1" dirty="0" smtClean="0"/>
              <a:t>Математика и информатика: </a:t>
            </a:r>
          </a:p>
          <a:p>
            <a:r>
              <a:rPr lang="ru-RU" sz="1600" dirty="0" smtClean="0"/>
              <a:t>учебные предметы «Математика», «Алгебра», « Геометрия», « Информатика»</a:t>
            </a:r>
          </a:p>
          <a:p>
            <a:r>
              <a:rPr lang="ru-RU" sz="1600" b="1" dirty="0" smtClean="0"/>
              <a:t>Естественно-научные предметы:</a:t>
            </a:r>
          </a:p>
          <a:p>
            <a:r>
              <a:rPr lang="ru-RU" sz="1600" dirty="0"/>
              <a:t>учебные предметы </a:t>
            </a:r>
            <a:r>
              <a:rPr lang="ru-RU" sz="1600" dirty="0" smtClean="0"/>
              <a:t> «Физика», «Биология», «Химия»</a:t>
            </a:r>
          </a:p>
          <a:p>
            <a:r>
              <a:rPr lang="ru-RU" sz="1600" b="1" dirty="0" err="1" smtClean="0"/>
              <a:t>Общественнонаучные</a:t>
            </a:r>
            <a:r>
              <a:rPr lang="ru-RU" sz="1600" b="1" dirty="0" smtClean="0"/>
              <a:t> предметы:</a:t>
            </a:r>
          </a:p>
          <a:p>
            <a:r>
              <a:rPr lang="ru-RU" sz="1600" dirty="0"/>
              <a:t>учебные </a:t>
            </a:r>
            <a:r>
              <a:rPr lang="ru-RU" sz="1600" dirty="0" smtClean="0"/>
              <a:t>предметы «История России», «Всеобщая история», «Обществознание», «География»</a:t>
            </a:r>
          </a:p>
          <a:p>
            <a:r>
              <a:rPr lang="ru-RU" sz="1600" b="1" dirty="0" smtClean="0"/>
              <a:t>Основы духовно-нравственной культуры народов России</a:t>
            </a:r>
          </a:p>
          <a:p>
            <a:r>
              <a:rPr lang="ru-RU" sz="1600" b="1" dirty="0" smtClean="0"/>
              <a:t>Искусство:</a:t>
            </a:r>
          </a:p>
          <a:p>
            <a:r>
              <a:rPr lang="ru-RU" sz="1600" dirty="0"/>
              <a:t>учебные </a:t>
            </a:r>
            <a:r>
              <a:rPr lang="ru-RU" sz="1600" dirty="0" smtClean="0"/>
              <a:t>предметы «Изобразительное</a:t>
            </a:r>
            <a:r>
              <a:rPr lang="ru-RU" sz="1600" b="1" dirty="0"/>
              <a:t> </a:t>
            </a:r>
            <a:r>
              <a:rPr lang="ru-RU" sz="1600" dirty="0" smtClean="0"/>
              <a:t>искусство», «Музыка»</a:t>
            </a:r>
          </a:p>
          <a:p>
            <a:r>
              <a:rPr lang="ru-RU" sz="1600" b="1" dirty="0" smtClean="0"/>
              <a:t>Технология:</a:t>
            </a:r>
          </a:p>
          <a:p>
            <a:r>
              <a:rPr lang="ru-RU" sz="1600" dirty="0" smtClean="0"/>
              <a:t>учебный предмет  «Технология»</a:t>
            </a:r>
          </a:p>
          <a:p>
            <a:r>
              <a:rPr lang="ru-RU" sz="1600" b="1" dirty="0" smtClean="0"/>
              <a:t>«Физическая культура и основы безопасности жизнедеятельности</a:t>
            </a:r>
          </a:p>
          <a:p>
            <a:r>
              <a:rPr lang="ru-RU" sz="1600" dirty="0" smtClean="0"/>
              <a:t>учебные предметы «</a:t>
            </a:r>
            <a:r>
              <a:rPr lang="ru-RU" sz="1600" dirty="0"/>
              <a:t>Физическая </a:t>
            </a:r>
            <a:r>
              <a:rPr lang="ru-RU" sz="1600" dirty="0" smtClean="0"/>
              <a:t>культура», «Основы </a:t>
            </a:r>
            <a:r>
              <a:rPr lang="ru-RU" sz="1600" dirty="0"/>
              <a:t>безопасности жизнедеятельности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0935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Является ли обязательным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изучением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второго иностранного языка?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Стандарт позволяет ОО в рамках реализации образовательной программы основного общего образования вводить изучение второго иностранного языка как обязательного.</a:t>
            </a:r>
          </a:p>
          <a:p>
            <a:r>
              <a:rPr lang="ru-RU" dirty="0" smtClean="0"/>
              <a:t>При составлении учебного плана основной образовательной программы школой может быть использован вариант учебного плана, предусматривающий изучение второго иностранного языка в качестве обязательного , при наличии соответствующего запроса родителей (законных представителей) обучающихся и необходимых условий в школе.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22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Нормативный документ, регламентирующий порядок организации и осуществления образовательной деятельности по основной образовательной программе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Организацию </a:t>
            </a:r>
            <a:r>
              <a:rPr lang="ru-RU" sz="2400" dirty="0" smtClean="0"/>
              <a:t>и осуществление образовательной деятельности по образовательной программе основного общего образования, в том числе особенности организации образовательной деятельности для обучающихся с ограниченными возможностями здоровья, регламентирует Порядок организации и осуществления образовательной деятельности ,утверждённый приказом </a:t>
            </a:r>
            <a:r>
              <a:rPr lang="ru-RU" sz="2400" dirty="0" err="1" smtClean="0"/>
              <a:t>МОиНРФ</a:t>
            </a:r>
            <a:r>
              <a:rPr lang="ru-RU" sz="2400" dirty="0" smtClean="0"/>
              <a:t> от 30.08.2013г №1015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5770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Сетевая форма реализации общеобразовательной программы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b="1" dirty="0"/>
              <a:t>Сетевая форма </a:t>
            </a:r>
            <a:r>
              <a:rPr lang="ru-RU" sz="2000" b="1" dirty="0" smtClean="0"/>
              <a:t>реализации</a:t>
            </a:r>
            <a:r>
              <a:rPr lang="ru-RU" sz="2000" dirty="0" smtClean="0"/>
              <a:t>-совместная реализация образовательной программы несколькими организациями, осуществляющими образовательную деятельность, с привлечением организаций науки, культуры, спорта и иных организаций, обладающих ресурсами, необходимыми для осуществления обучения, учебных и производственных практик и иных видов учебной деятельности, предусмотренных соответствующей образовательной программой. </a:t>
            </a:r>
          </a:p>
          <a:p>
            <a:r>
              <a:rPr lang="ru-RU" sz="2000" dirty="0" smtClean="0"/>
              <a:t>Такие организации также совместно разрабатывают и утверждают образовательные программы.</a:t>
            </a:r>
          </a:p>
          <a:p>
            <a:r>
              <a:rPr lang="ru-RU" sz="2000" dirty="0" smtClean="0"/>
              <a:t>Использование сетевой формы реализации образовательных программ осуществляется образовательными организациями на основании договора(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ст.15 ФЗ 273-ФЗ</a:t>
            </a:r>
            <a:r>
              <a:rPr lang="ru-RU" sz="2000" dirty="0" smtClean="0"/>
              <a:t>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61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 основе каких нормативных документов разрабатываются рабочие программы учебных предметов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Рабочие программы разрабатываются ОУ в соответствии со Стандартом с учётом примерной основной образовательной программы основного общего образования.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 имеют право на творческую инициативу, разработку и применение авторских программ  и методов обучения и воспитания в пределах реализуемой образовательной программы, отдельного учебного предмета, а также право на участие в разработке образовательных программ, в том числе рабочих программ учебных предметов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Согласно пункту 1 части 1 ст.48 №273- ФЗ педагогические работники обязаны осуществлять свою деятельность на высоком профессиональном уровне, обеспечивать в полном объёме реализацию преподаваемого учебного предмета в соответствии с утверждённой рабочей программой.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Рабочие программы учебных предметов и курсов должны содержать: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общую характеристику учебного предмета, курса;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места учебного предмета, курса в учебном плане;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личностные,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предметные результаты освоения конкретного учебного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предмета,курса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содержание учебного предмета, курса;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с определением основных видов учебной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учебно-методического и материально-технического обеспечения образовательной деятельности.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50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Тематическое планирование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рабочей программе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Тематическое планирование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 рабочей </a:t>
            </a:r>
            <a:r>
              <a:rPr lang="ru-RU" sz="2400" dirty="0" smtClean="0"/>
              <a:t>программе состоит из тематических блоков ,объединяющих ряд дидактических единиц соответствующего раздела содержания учебного предмета, рассчитанных на изучение в течение нескольких уроков.</a:t>
            </a:r>
          </a:p>
          <a:p>
            <a:pPr algn="just"/>
            <a:r>
              <a:rPr lang="ru-RU" sz="2400" dirty="0" smtClean="0"/>
              <a:t>Обязательной частью тематического планирования является определение основных видов учебной деятельности учащихся, направленных на достижение предметных, </a:t>
            </a:r>
            <a:r>
              <a:rPr lang="ru-RU" sz="2400" dirty="0" err="1" smtClean="0"/>
              <a:t>метапредметных</a:t>
            </a:r>
            <a:r>
              <a:rPr lang="ru-RU" sz="2400" dirty="0" smtClean="0"/>
              <a:t> и личностных результатов освоения основной образовательной программы.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275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Рабочая программа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r>
              <a:rPr lang="ru-RU" dirty="0" smtClean="0"/>
              <a:t>Рабочая программа позволяет распределить учебные часы по разделам и темам курса, указывая последовательность их изучения; перечень лабораторных работ, опытов</a:t>
            </a:r>
            <a:r>
              <a:rPr lang="ru-RU" dirty="0" smtClean="0"/>
              <a:t>, демонстраций</a:t>
            </a:r>
            <a:r>
              <a:rPr lang="ru-RU" dirty="0" smtClean="0"/>
              <a:t>, экскурсий, проектов.</a:t>
            </a:r>
          </a:p>
          <a:p>
            <a:r>
              <a:rPr lang="ru-RU" dirty="0" smtClean="0"/>
              <a:t>Объём времени, выделяемый на изучение учебного предмета, определяется с учётом </a:t>
            </a:r>
            <a:r>
              <a:rPr lang="ru-RU" dirty="0" smtClean="0"/>
              <a:t>примерного </a:t>
            </a:r>
            <a:r>
              <a:rPr lang="ru-RU" dirty="0" smtClean="0"/>
              <a:t>учебного плана основного общего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8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основании каких нормативных документов разрабатывается учебный план?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является одним из основных механизмов реализации основной образовательной программы и определяет общий объём аудиторной нагрузки обучающихся, состав, структуру обязательных предметных областей и учебных предметов ,последовательность и распределение по периодам обучения учебных предметов, формы промежуточной аттестации обучающихся.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Учебный план разрабатывается в</a:t>
            </a:r>
            <a:r>
              <a:rPr lang="ru-RU" dirty="0" smtClean="0"/>
              <a:t> соответствии со Стандартом и с учётом примерной основной образовательной программы основного общего образования. Учебный план должен включать количество занятий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5 лет ,не менее 5267 и не более 6020 часов.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40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Учебный план ОУ должен: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Формироваться с соблюдением Сан </a:t>
            </a:r>
            <a:r>
              <a:rPr lang="ru-RU" sz="2400" dirty="0" err="1" smtClean="0"/>
              <a:t>Пина</a:t>
            </a:r>
            <a:r>
              <a:rPr lang="ru-RU" sz="2400" dirty="0" smtClean="0"/>
              <a:t> и норм к условиям и организации обучения в ОО ;</a:t>
            </a:r>
          </a:p>
          <a:p>
            <a:r>
              <a:rPr lang="ru-RU" sz="2400" dirty="0" smtClean="0"/>
              <a:t>Обеспечивать возможность преподавания и изучения государственного языка РФ, родного языка из числа языков народов РФ и устанавливать количество занятий, отводимых на  их изучение ,по классам обучения</a:t>
            </a:r>
          </a:p>
          <a:p>
            <a:r>
              <a:rPr lang="ru-RU" sz="2400" dirty="0" smtClean="0"/>
              <a:t>Предусматривать возможность введения учебных курсов, обеспечивающих образовательные потребности и интересы обучающихся</a:t>
            </a:r>
          </a:p>
          <a:p>
            <a:r>
              <a:rPr lang="ru-RU" sz="2400" dirty="0" smtClean="0"/>
              <a:t>Основная образовательная программа основного общего образования может включать как один, так и несколько учебных планов, в том числе учебные планы различных профилей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«Основное общее образование»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является одним из уровней общего образования и направлено на становление и</a:t>
            </a:r>
          </a:p>
          <a:p>
            <a:pPr algn="just"/>
            <a:r>
              <a:rPr lang="ru-RU" dirty="0" smtClean="0"/>
              <a:t> формирование личности обучающегося (формирование нравственных убеждений, эстетического вкуса и здорового образа жизни, высокой культуры межличностного и межэтнического общения, овладение основами наук, государственным  языком РФ, навыками умственного и физического труда, развитие склонностей, интересов, способности к социальному самоопределению)(часть2 ст.6 ФЗ№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273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Индивидуальный учебный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Это учебный план, обеспечивающий освоение образовательной программы на основе индивидуализации её содержания с учётом особенностей и образовательных потребностей конкретного обучающегося.</a:t>
            </a:r>
          </a:p>
          <a:p>
            <a:r>
              <a:rPr lang="ru-RU" dirty="0" smtClean="0"/>
              <a:t>Индивидуальные учебные планы могут разрабатываться с участием самих обучающихся и их родителей.</a:t>
            </a:r>
          </a:p>
          <a:p>
            <a:r>
              <a:rPr lang="ru-RU" dirty="0" smtClean="0"/>
              <a:t>Реализация ИУП сопровождается поддержкой </a:t>
            </a:r>
            <a:r>
              <a:rPr lang="ru-RU" dirty="0" err="1" smtClean="0"/>
              <a:t>тьютора</a:t>
            </a:r>
            <a:r>
              <a:rPr lang="ru-RU" dirty="0" smtClean="0"/>
              <a:t> организации, осуществляющей образовательную деятельность.</a:t>
            </a:r>
          </a:p>
          <a:p>
            <a:r>
              <a:rPr lang="ru-RU" dirty="0" smtClean="0"/>
              <a:t>ИУП может предполагать также ускоренный курс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7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Календарный учебный график должен определять чередование учебной деятельности и плановых перерывов по календарным периодам учебного года: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068960"/>
            <a:ext cx="8147248" cy="350557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Даты начала и окончания учебного года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Продолжительность учебного года, четвертей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и продолжительность каникул;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проведения промежуточных аттестаций.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29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Внеурочная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деятельность направлена на достижение результатов освоения основной образовательной программы и реализуется в формах, отличных от урочных на основании запросов обучающихся, выбора их родителей, а также с учётом имеющихся кадровых, материально-технических и иных условий.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Формы, способы и направления организации внеурочной деятельности определяются образовательной организацией самостоятельно в соответствии с содержательной и организационной спецификой совей основной образовательной программы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часов на организацию внеурочной деятельности в 5-9 классах-до1750 часов за 5 лет обучения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часов, определённых Стандартом на его реализацию, не может быть включено в объём предельно допустимой учебной нагрузки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28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внеурочной деятельности реализуется ОУ в формах, отличных от урочной, количество часов, определённых Стандартом на его Реализацию, не может быть включено в объём предельно допустимой учебной нагрузки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программы курсов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внеурочной деятельности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разрабатываются на основе требований к результатам освоения образовательной программы основного общего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учётом основных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включенных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структуру образовательной программы основного общего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внеурочной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деятельности включает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873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04865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внеурочной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деятельности по учебным предметам образовательной программы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 предметные кружки, факультативы, ученические научные общества, школьные олимпиады по учебным предметам программы основной школы, предметные недели и т.д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организации педагогической поддержки обучающихся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(проектирование индивидуальных образовательных маршрутов, работа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педагогов-психологов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обеспечению благополучия обучающихся в пространстве ОУ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(безопасности жизни и здоровья школьников, безопасных межличностных отношений в учебных группах, профилактики неуспеваемости, профилактики различных рисков, возникающих  в процессе взаимодействия школьника с окружающей средой, социальной защиты учащихся)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 курсов внеурочной деятельности должны содержать: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Пояснительную записку, в которой конкретизируются цели образования с учётом специфики курса внеурочной деятельности;</a:t>
            </a:r>
          </a:p>
          <a:p>
            <a:r>
              <a:rPr lang="ru-RU" dirty="0" smtClean="0"/>
              <a:t>Личностные и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результаты освоения курса внеурочной деятельности;</a:t>
            </a:r>
          </a:p>
          <a:p>
            <a:r>
              <a:rPr lang="ru-RU" dirty="0" smtClean="0"/>
              <a:t>Содержание курса внеурочной деятельности;</a:t>
            </a:r>
          </a:p>
          <a:p>
            <a:r>
              <a:rPr lang="ru-RU" dirty="0" smtClean="0"/>
              <a:t>Тематическое планирование с определением основных видов внеурочной деятельности обучающихся;</a:t>
            </a:r>
          </a:p>
          <a:p>
            <a:r>
              <a:rPr lang="ru-RU" dirty="0" smtClean="0"/>
              <a:t>Описание учебно-методического и материально-технического обеспечения курса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8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должна быть направлена программа воспитания и социализации обучающихся?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ru-RU" dirty="0"/>
              <a:t>Программа должна быть направлена на развитие и воспитание компетентного гражданина России, принимающего судьбу Отечества как свою личную, осознающего ответственность за настоящее и будущее своей страны, укорененного в духовных и культурных традициях многонационального народа России, </a:t>
            </a:r>
            <a:r>
              <a:rPr lang="ru-RU" dirty="0" smtClean="0"/>
              <a:t>в том числе:</a:t>
            </a:r>
            <a:endParaRPr lang="ru-RU" dirty="0"/>
          </a:p>
          <a:p>
            <a:r>
              <a:rPr lang="ru-RU" dirty="0"/>
              <a:t>освоение обучающимися социального опыта, основных социальных ролей, норм и правил общественного поведения;</a:t>
            </a:r>
          </a:p>
          <a:p>
            <a:r>
              <a:rPr lang="ru-RU" dirty="0"/>
              <a:t>формирование готовности обучающихся к выбору направления своей профессиональной деятельности;</a:t>
            </a:r>
          </a:p>
          <a:p>
            <a:r>
              <a:rPr lang="ru-RU" dirty="0"/>
              <a:t>формирование и развитие знаний, установок, личностных ориентиров, в том числе антикоррупционного сознания и норм здорового и безопасного образа жизни;</a:t>
            </a:r>
          </a:p>
          <a:p>
            <a:r>
              <a:rPr lang="ru-RU" dirty="0"/>
              <a:t>развитие осознанных потребностей в занятиях физической культурой и спортом, физическом самосовершенствовании и ведении здорового образа жизни;</a:t>
            </a:r>
          </a:p>
          <a:p>
            <a:r>
              <a:rPr lang="ru-RU" dirty="0"/>
              <a:t>формирование экологической культуры.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13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УУД должна содержать: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Цели и задачи;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места Программы и её роли в реализации требований Стандарта;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понятий,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функций,состава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характеристик УУД и их связи с содержанием учебных предметов и внеурочной деятельностью, а также места УУД в структуре образовательной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Типовые задачи по формированию УУД;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особенностей, основных направлений и планируемых результатов учебно-исследовательской и проектной деятельности обучающихся в рамках урочной и внеурочной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условий, обеспечивающих развитие УУД у обучающихся;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Методику и инструментарий оценки успешности освоения и применения обучающимися УУД и др.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Стандарта 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 программе  коррекционной 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коррекционной работы должна быть направлена на создание комплексного психолого-медико-педагогического сопровождения обучающихся с учетом состояния их здоровья и особенностей психофизического развития, коррекцию недостатков в физическом и (или) психическом развитии обучающихся с ограниченными возможностями здоровья (ОВЗ) и инвалидов, оказание им помощи в освоении образовательной программы основного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5408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Стандарта  к  программе  коррекционной  работы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Программа коррекционной  работы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должна носить комплексный характер и обеспечивать обучающимся с особыми образовательными потребностями, а также попавшим в трудную жизненную ситуацию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удовлетворение их потребностей при освоении образовательной программы основного общего образования (в урочной и внеурочной деятельности), в совместной педагогической деятельности работников образования, семьи и других институтов общества;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дальнейшую их интеграцию в организации, осуществляющей образовательную деятельность;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оказание комплексной, индивидуально ориентированной поддержки и сопровождения в условиях образовательной деятельности;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создание специальных условий обучения и воспитания, в том числе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безбарьерной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среды жизнедеятельности и учебной деятельности.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17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общее образование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можно получить: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образовательной организации в очной, очно-заочной, заочной форме;</a:t>
            </a:r>
          </a:p>
          <a:p>
            <a:r>
              <a:rPr lang="ru-RU" dirty="0" smtClean="0"/>
              <a:t>Вне образовательной организации-в семье(семейное образование(статьи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 и 63 ФЗ №273);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Обучающимся предоставлено право на обучение по индивидуальному учебному плану, в т. ч. ускоренное обучение в пределах осваиваемой образовательной программы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порядке,установленном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локальными нормативными актами ОО(пункт3 ч.1 ст.34ФЗ №273-ФЗ)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коррекционной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работы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должна содержать: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Цели и задачи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коррекционной работы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обучающимися при получении основного общего образования;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Перечень и содержание индивидуально ориентированных коррекционных направлений работы, способствующих освоению обучающимися с особыми образовательными потребностями образовательной программы основного общего образования;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Систему комплексного психолого-медико-социального сопровождения и поддержки обучающихся с ограниченными возможностями здоровья;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Механизм взаимодействия учителей, работников в области коррекционной и специальной педагогики, специальной психологии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мед.работников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организации,осуществляющей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образовательную деятельность и др.;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Планируемые результаты коррекционной работы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0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157592" cy="14401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оценки достижений планируемых результатов освоения образовательной программы основного общего образования должна: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Закреплять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направления и цели оценочной  деятельности, ориентированной на управление качеством образования, описывать объект и формы представления   результатов, условия и границы применения системы оценки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Ориентировать образовательную деятельность на духовно-нравственное развитие и воспитание обучающихся, реализацию требований к результатам освоения образовательной программы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комплексный подход к оценке результатов освоения образовательной программы, позволяющей вести оценку предметных,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личностных результатов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Обеспечивать оценку динамики индивидуальных достижений обучающихся в процессе освоения образовательной программы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Предусматривать использование разнообразных методов и форм, взаимно дополняющих друг друга.  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9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Итоговая оценка результатов освоения основной образовательной программы включает 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Результаты промежуточной аттестации обучающихся, отражающие динамику их индивидуальных образовательных достижений в соответствии с планируемыми результатами освоения образовательной программы;</a:t>
            </a:r>
          </a:p>
          <a:p>
            <a:r>
              <a:rPr lang="ru-RU" dirty="0" smtClean="0"/>
              <a:t>Результаты ГИА выпускников, характеризующие уровень достижения планируемых результатов освоения основной образовательной программы</a:t>
            </a:r>
          </a:p>
          <a:p>
            <a:r>
              <a:rPr lang="ru-RU" dirty="0"/>
              <a:t>Итоговой оценке не подлежат ценностные ориентации обучающегося и индивидуальные личностные характеристики. Обобщенная оценка этих и других личностных результатов освоения обучающимися основной образовательной программы должна осуществляться в ходе различных мониторинговых исследований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7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кадровым условиям реализации образовательной программы основного общего образования включают: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укомплектованность организаций, осуществляющих образовательную деятельность, педагогическими, руководящими и иными работниками;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квалификации педагогических и иных работников организаций, осуществляющих образовательную деятельность;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непрерывность профессионального развития педагогических работников организации, осуществляющей образовательную деятельность и реализующей образовательную программу основного общего образования.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финансово-экономическим условиям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основной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основного общего образования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dirty="0"/>
              <a:t>Финансово-экономические условия реализации образовательной </a:t>
            </a:r>
            <a:r>
              <a:rPr lang="ru-RU" dirty="0" smtClean="0"/>
              <a:t>программы основного </a:t>
            </a:r>
            <a:r>
              <a:rPr lang="ru-RU" dirty="0"/>
              <a:t>общего образования должны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обеспечивать государственные гарантии прав граждан на получение бесплатного общедоступного основного общего образования;</a:t>
            </a:r>
          </a:p>
          <a:p>
            <a:r>
              <a:rPr lang="ru-RU" dirty="0"/>
              <a:t>обеспечивать организации, осуществляющей образовательную деятельность, возможность исполнения требований Стандарта;</a:t>
            </a:r>
          </a:p>
          <a:p>
            <a:r>
              <a:rPr lang="ru-RU" dirty="0"/>
              <a:t>обеспечивать реализацию обязательной части основной образовательной программы основного общего образования и части, формируемой участниками образовательных отношений, включая внеурочную деятельность;</a:t>
            </a:r>
          </a:p>
          <a:p>
            <a:r>
              <a:rPr lang="ru-RU" dirty="0"/>
              <a:t>отражать структуру и объем расходов, необходимых для реализации образовательной программы основного общего образования, а также механизм их формирования.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274904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материально-техническим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условиям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Материально-технические условия реализации образовательной программы основного общего образования должны обеспечивать возможность достижения обучающимися установленных Стандартом требований к результатам освоения образовательной программы основного общего образования, а также соблюдение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санитарно-эпидемиологических требований к условиям и организации обучения в общеобразовательных организациях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санитарно-бытовым условиям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социально-бытовым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условиям;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строительных норм и правил;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пожарной и электробезопасности;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охраны здоровья обучающихся и охраны труда работников организации, осуществляющей образовательную деятельность;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транспортному обеспечению обучающихся; требований к организации безопасной эксплуатации улично-дорожной сети и технических средств организации дорожного движения в местах расположения организаций, осуществляющих образовательную деятельность;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организации безопасной эксплуатации спортивных сооружений, спортивного инвентаря и оборудования, используемого в организациях, осуществляющих образовательную деятельность, установленных сроков и необходимых объемов текущего и капитального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ремонта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0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психолого-педагогическим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   Психолого-педагогические </a:t>
            </a:r>
            <a:r>
              <a:rPr lang="ru-RU" dirty="0"/>
              <a:t>условия реализации образовательной программы основного общего образования должны обеспечивать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преемственность содержания и форм организации образовательной деятельности;</a:t>
            </a:r>
          </a:p>
          <a:p>
            <a:r>
              <a:rPr lang="ru-RU" dirty="0"/>
              <a:t>учет специфики возрастного психофизического развития обучающихся, в том числе особенности перехода из младшего школьного возраста в подростковый;</a:t>
            </a:r>
          </a:p>
          <a:p>
            <a:r>
              <a:rPr lang="ru-RU" dirty="0"/>
              <a:t>формирование     и     развитие     психолого-педагогической     компетентности</a:t>
            </a:r>
          </a:p>
          <a:p>
            <a:r>
              <a:rPr lang="ru-RU" dirty="0" smtClean="0"/>
              <a:t>обучающихся</a:t>
            </a:r>
            <a:r>
              <a:rPr lang="ru-RU" dirty="0"/>
              <a:t>, педагогических и административных работников, родительской общественности;</a:t>
            </a:r>
          </a:p>
          <a:p>
            <a:r>
              <a:rPr lang="ru-RU" dirty="0"/>
              <a:t>вариативность направлений психолого-педагогического сопровождения участников образовательных отношений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диверсификацию уровней психолого-педагогического </a:t>
            </a:r>
            <a:r>
              <a:rPr lang="ru-RU" dirty="0" smtClean="0"/>
              <a:t>сопровождения;</a:t>
            </a:r>
            <a:endParaRPr lang="ru-RU" dirty="0"/>
          </a:p>
          <a:p>
            <a:r>
              <a:rPr lang="ru-RU" dirty="0"/>
              <a:t>вариативность форм психолого-педагогического сопровождения участников образовательных </a:t>
            </a:r>
            <a:r>
              <a:rPr lang="ru-RU" dirty="0" smtClean="0"/>
              <a:t>отношений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7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информационно-методическим условиям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2000" dirty="0" smtClean="0"/>
          </a:p>
          <a:p>
            <a:pPr marL="109728" indent="0" algn="just">
              <a:buNone/>
            </a:pPr>
            <a:r>
              <a:rPr lang="ru-RU" sz="2000" dirty="0" smtClean="0"/>
              <a:t>Информационно-методические </a:t>
            </a:r>
            <a:r>
              <a:rPr lang="ru-RU" sz="2000" dirty="0"/>
              <a:t>условия реализации образовательной программы общего образования должны обеспечиваться современной информационно-образовательной средой, которая включает :</a:t>
            </a:r>
          </a:p>
          <a:p>
            <a:pPr algn="just"/>
            <a:r>
              <a:rPr lang="ru-RU" sz="2000" dirty="0" smtClean="0"/>
              <a:t>Комплекс информационных образовательных ресурсов, в </a:t>
            </a:r>
            <a:r>
              <a:rPr lang="ru-RU" sz="2000" dirty="0" err="1" smtClean="0"/>
              <a:t>т.ч</a:t>
            </a:r>
            <a:r>
              <a:rPr lang="ru-RU" sz="2000" dirty="0" smtClean="0"/>
              <a:t>. ЦОР;</a:t>
            </a:r>
          </a:p>
          <a:p>
            <a:pPr algn="just"/>
            <a:r>
              <a:rPr lang="ru-RU" sz="2000" dirty="0" smtClean="0"/>
              <a:t>Совокупность технологических средств ИКТ:</a:t>
            </a:r>
          </a:p>
          <a:p>
            <a:pPr marL="109728" indent="0" algn="just">
              <a:buNone/>
            </a:pPr>
            <a:r>
              <a:rPr lang="ru-RU" sz="2000" dirty="0" smtClean="0"/>
              <a:t>  компьютеров, иного информационно-коммуникационного оборудования, коммуникационных каналов, системы современных педагогических технологий, обеспечивающих </a:t>
            </a:r>
            <a:r>
              <a:rPr lang="ru-RU" sz="2000" dirty="0"/>
              <a:t>обучение в современной информационно-образовательной среде.</a:t>
            </a:r>
          </a:p>
        </p:txBody>
      </p:sp>
    </p:spTree>
    <p:extLst>
      <p:ext uri="{BB962C8B-B14F-4D97-AF65-F5344CB8AC3E}">
        <p14:creationId xmlns:p14="http://schemas.microsoft.com/office/powerpoint/2010/main" val="19654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35483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Нормы обеспеченности учебниками и учебными пособиями в соответствие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 Стандартом определяется из расчёта: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менее одного учебника в печатной и (или) электронной форме на каждого обучающегося по каждому учебному предмету, входящему в обязательную часть учебного плана;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менее одного учебника в печатной и (или) электронной форме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учебного пособия, достаточного для освоения программы учебного предмета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каждого обучающегося по каждому учебному предмету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входящему в часть, формируемую участниками образовательных отношений, учебного плана.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Нормы обеспеченности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учебниками и учебными пособиями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учебниками и учебными пособиями, а также учебно-методическими материалами, средствами обучения и воспитания ОУ, в пределах Стандарта осуществляется за счёт бюджетных ассигнований федерального бюджета, бюджета РТ и местных бюджетов.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Пользование учебниками и учебными пособиями обучающимися, осваивающими учебные предметы, курсы, дисциплины(модули)за пределами Стандарта, и (или)получающими платные образовательные услуги, осуществляется в порядке, установленной организацией, осуществляющей образовательную деятельность.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9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Какой срок установлен для получения основного общего образования?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Срок получения основного общего образования составляет 5 лет</a:t>
            </a:r>
          </a:p>
          <a:p>
            <a:r>
              <a:rPr lang="ru-RU" dirty="0" smtClean="0"/>
              <a:t>Для лиц с ОВЗ и инвалидов при обучении по адаптированным основным общеобразовательным программам, независимо от применяемых образовательных технологий, срок получения основного общего образования увеличивается не более чем на 1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109728" indent="0" algn="ctr">
              <a:buNone/>
            </a:pPr>
            <a:r>
              <a:rPr lang="ru-RU" sz="4800" dirty="0" smtClean="0"/>
              <a:t>Спасибо за внимание.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38325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Порядок применения дистанционных образовательных технологий и электронного обучения при реализации основной общеобразовательной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Дистанционные образовательные технологии-это образовательные технологии, реализуемые ,в основном, с применением информационно-телекоммуникационных сетей при опосредованном ( на расстоянии)взаимодействии обучающихся и педагогических работников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Электронное обучение-это организация образовательной деятельности с применением содержащейся в базах данных и используемой при реализации образовательных программ информации и обеспечивающих её обработку информационных технологий, технических средств, а также информационно-телекоммуникационных сетей, обеспечивающих передачу по линиям связи указанной информации, взаимодействие обучающихся и педагогических работников.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Обязан ли педагогический работник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переходе на Стандарт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пройти повышение квалификации?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Непрерывное профессиональное развитие работников организации должно обеспечиваться освоением дополнительных профессиональных программ по профилю не реже, чем один раз в 3 года.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основании ст.196 ТК РФ работодателю предоставлено право определять необходимость дополнительного профессионального образования для собственных нужд на условиях и в порядке, которые определяются коллективным договором, соглашениями, трудовым договором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также с учётом мнения представительного органа работников в порядке, установленном статьёй 372 ТК РФ.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Право работников на дополнительное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проф.образование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реализуется путём заключения договора между работником и работодателем. 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договоре ( в т. ч. трудовом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могут содержаться: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Обязанности работодателя по обеспечению реализации требований Стандарта к уровню квалификации педагогического работника, к непрерывности его профессионального развития путём освоения дополнительных профессиональных программ;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предоставлению в соответствии со ст.187 ТК РФ гарантий и компенсаций работнику, направляемому на дополнительное профессиональное образование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Национальные и этнокультурные особенности народов России в Стандарте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Учебные планы основных образовательных программ основного общего образования должны обеспечивать возможность изучения государственных языков народов республик РФ и родного языка из числа языков народов РФ, а также устанавливать количество занятий, отводимых на их изучение, по классам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и этнокультурные особенности народов России в Стандарте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Предметная область «Основы духовно-нравственной культуры народов России» является </a:t>
            </a:r>
            <a:r>
              <a:rPr lang="ru-RU" u="sng" dirty="0" smtClean="0"/>
              <a:t>обязательной.</a:t>
            </a:r>
          </a:p>
          <a:p>
            <a:pPr marL="109728" indent="0">
              <a:buNone/>
            </a:pPr>
            <a:r>
              <a:rPr lang="ru-RU" dirty="0" smtClean="0"/>
              <a:t>   Предметная область может быть реализована   через включение учебных модулей, содержащих вопросы духовно-нравственного воспитания,</a:t>
            </a:r>
          </a:p>
          <a:p>
            <a:r>
              <a:rPr lang="ru-RU" dirty="0" smtClean="0"/>
              <a:t>в учебные предметы других предметных областей,</a:t>
            </a:r>
          </a:p>
          <a:p>
            <a:r>
              <a:rPr lang="ru-RU" dirty="0" smtClean="0"/>
              <a:t>учебный предмет по выбору участников и в рамках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06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874</TotalTime>
  <Words>2857</Words>
  <Application>Microsoft Office PowerPoint</Application>
  <PresentationFormat>Экран (4:3)</PresentationFormat>
  <Paragraphs>192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Городская</vt:lpstr>
      <vt:lpstr>Методические рекомендации по вопросам введения ФГОС основного общего образования</vt:lpstr>
      <vt:lpstr>«Основное общее образование»</vt:lpstr>
      <vt:lpstr>Основное общее образование  можно получить:</vt:lpstr>
      <vt:lpstr>Какой срок установлен для получения основного общего образования?</vt:lpstr>
      <vt:lpstr>Порядок применения дистанционных образовательных технологий и электронного обучения при реализации основной общеобразовательной программы</vt:lpstr>
      <vt:lpstr>Обязан ли педагогический работник  при переходе на Стандарт  пройти повышение квалификации?</vt:lpstr>
      <vt:lpstr>В договоре ( в т. ч. трудовом)  могут содержаться:</vt:lpstr>
      <vt:lpstr>Национальные и этнокультурные особенности народов России в Стандарте</vt:lpstr>
      <vt:lpstr>Национальные и этнокультурные особенности народов России в Стандарте</vt:lpstr>
      <vt:lpstr>В соответствии со Стандартом обязательными являются следующие предметные области: </vt:lpstr>
      <vt:lpstr>Является ли обязательным  изучением второго иностранного языка?</vt:lpstr>
      <vt:lpstr>Нормативный документ, регламентирующий порядок организации и осуществления образовательной деятельности по основной образовательной программе </vt:lpstr>
      <vt:lpstr>Сетевая форма реализации общеобразовательной программы</vt:lpstr>
      <vt:lpstr>На основе каких нормативных документов разрабатываются рабочие программы учебных предметов?</vt:lpstr>
      <vt:lpstr>Рабочие программы учебных предметов и курсов должны содержать:</vt:lpstr>
      <vt:lpstr>Тематическое планирование  в рабочей программе</vt:lpstr>
      <vt:lpstr>Рабочая программа</vt:lpstr>
      <vt:lpstr>На основании каких нормативных документов разрабатывается учебный план?</vt:lpstr>
      <vt:lpstr>Учебный план ОУ должен: </vt:lpstr>
      <vt:lpstr>Индивидуальный учебный план</vt:lpstr>
      <vt:lpstr>Календарный учебный график должен определять чередование учебной деятельности и плановых перерывов по календарным периодам учебного года:</vt:lpstr>
      <vt:lpstr>Внеурочная деятельность</vt:lpstr>
      <vt:lpstr>Внеурочная деятельность</vt:lpstr>
      <vt:lpstr>План внеурочной деятельности включает</vt:lpstr>
      <vt:lpstr>Программы курсов внеурочной деятельности должны содержать: </vt:lpstr>
      <vt:lpstr>На что должна быть направлена программа воспитания и социализации обучающихся?</vt:lpstr>
      <vt:lpstr>Программа УУД должна содержать: </vt:lpstr>
      <vt:lpstr>Требования Стандарта  к  программе  коррекционной  работы</vt:lpstr>
      <vt:lpstr>Требования Стандарта  к  программе  коррекционной  работы</vt:lpstr>
      <vt:lpstr>Программа коррекционной работы  должна содержать:</vt:lpstr>
      <vt:lpstr>Система оценки достижений планируемых результатов освоения образовательной программы основного общего образования должна:</vt:lpstr>
      <vt:lpstr>Итоговая оценка результатов освоения основной образовательной программы включает : </vt:lpstr>
      <vt:lpstr>Требования к кадровым условиям реализации образовательной программы основного общего образования включают: </vt:lpstr>
      <vt:lpstr>Требования к финансово-экономическим условиям реализации основной образовательной программы  основного общего образования </vt:lpstr>
      <vt:lpstr>Требования к материально-техническим условиям</vt:lpstr>
      <vt:lpstr>Требования  к психолого-педагогическим условиям</vt:lpstr>
      <vt:lpstr> Требования  к информационно-методическим условиям</vt:lpstr>
      <vt:lpstr>Нормы обеспеченности учебниками и учебными пособиями в соответствие  со Стандартом определяется из расчёта:</vt:lpstr>
      <vt:lpstr>Нормы обеспеченности  учебниками и учебными пособиями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вопросам введения ФГОС основного общего образования</dc:title>
  <dc:creator>GYPNORION</dc:creator>
  <cp:lastModifiedBy>GYPNORION</cp:lastModifiedBy>
  <cp:revision>54</cp:revision>
  <dcterms:created xsi:type="dcterms:W3CDTF">2015-08-25T07:20:08Z</dcterms:created>
  <dcterms:modified xsi:type="dcterms:W3CDTF">2015-09-14T08:00:08Z</dcterms:modified>
</cp:coreProperties>
</file>